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p:scale>
          <a:sx n="73" d="100"/>
          <a:sy n="73" d="100"/>
        </p:scale>
        <p:origin x="1277"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19-Sep-22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19-Sep-22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19-Sep-22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19-Sep-22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19-Sep-22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19-Sep-22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19-Sep-22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19-Sep-22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19-Sep-22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19-Sep-22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19-Sep-22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19-Sep-22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mangsmato/IBM-Applied-Data-Science-Capstone/blob/master/Data%20Collection%20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mangsmato/IBM-Applied-Data-Science-Capstone/blob/master/EDA%20with%20Dat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mangsmato/IBM-Applied-Data-Science-Capstone/blob/master/EDA%20with%20SQL.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hyperlink" Target="https://github.com/mangsmato/IBM-Applied-Data-Science-Capstone/blob/master/Data%20Collection%20API.ipynb" TargetMode="External"/><Relationship Id="rId3" Type="http://schemas.openxmlformats.org/officeDocument/2006/relationships/hyperlink" Target="https://api.spacexdata.com/v4/rockets/" TargetMode="External"/><Relationship Id="rId7" Type="http://schemas.openxmlformats.org/officeDocument/2006/relationships/hyperlink" Target="https://api.spacexdata.com/v4/launches/past" TargetMode="Externa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hyperlink" Target="https://api.spacexdata.com/v4/cores/" TargetMode="External"/><Relationship Id="rId5" Type="http://schemas.openxmlformats.org/officeDocument/2006/relationships/hyperlink" Target="https://api.spacexdata.com/v4/payloads/" TargetMode="External"/><Relationship Id="rId4" Type="http://schemas.openxmlformats.org/officeDocument/2006/relationships/hyperlink" Target="https://api.spacexdata.com/v4/launchpads/"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en.wikipedia.org/wiki/List_of_Falcon_9_and_Falcon_Heavy_launches?utm_medium=Exinfluencer&amp;utm_source=Exinfluencer&amp;utm_content=000026UJ&amp;utm_term=10006555&amp;utm_id=NA-SkillsNetwork-Channel-SkillsNetworkCoursesIBMDS0321ENSkillsNetwork26802033-2022-01-01" TargetMode="External"/><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hyperlink" Target="https://en.wikipedia.org/wiki/List_of_Falcon_9_and_Falcon_Heavy_launches" TargetMode="External"/><Relationship Id="rId4" Type="http://schemas.openxmlformats.org/officeDocument/2006/relationships/hyperlink" Target="https://github.com/mangsmato/IBM-Applied-Data-Science-Capstone/blob/master/Data%20Collection%20with%20Web%20Scraping.ipynb"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err="1">
                <a:solidFill>
                  <a:schemeClr val="bg2"/>
                </a:solidFill>
                <a:latin typeface="Abadi"/>
                <a:ea typeface="SF Pro" pitchFamily="2" charset="0"/>
                <a:cs typeface="SF Pro" pitchFamily="2" charset="0"/>
              </a:rPr>
              <a:t>Mang’oli</a:t>
            </a:r>
            <a:r>
              <a:rPr lang="en-US" dirty="0">
                <a:solidFill>
                  <a:schemeClr val="bg2"/>
                </a:solidFill>
                <a:latin typeface="Abadi"/>
                <a:ea typeface="SF Pro" pitchFamily="2" charset="0"/>
                <a:cs typeface="SF Pro" pitchFamily="2" charset="0"/>
              </a:rPr>
              <a:t> Martin</a:t>
            </a:r>
          </a:p>
          <a:p>
            <a:r>
              <a:rPr lang="en-US" dirty="0">
                <a:solidFill>
                  <a:schemeClr val="bg2"/>
                </a:solidFill>
                <a:latin typeface="Abadi" panose="020B0604020104020204" pitchFamily="34" charset="0"/>
                <a:ea typeface="SF Pro" pitchFamily="2" charset="0"/>
                <a:cs typeface="SF Pro" pitchFamily="2" charset="0"/>
              </a:rPr>
              <a:t>19 September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801879" cy="4351338"/>
          </a:xfrm>
          <a:prstGeom prst="rect">
            <a:avLst/>
          </a:prstGeom>
        </p:spPr>
        <p:txBody>
          <a:bodyPr/>
          <a:lstStyle/>
          <a:p>
            <a:r>
              <a:rPr lang="en-US" sz="2200" dirty="0">
                <a:solidFill>
                  <a:schemeClr val="accent3">
                    <a:lumMod val="25000"/>
                  </a:schemeClr>
                </a:solidFill>
                <a:latin typeface="Abadi" panose="020B0604020104020204" pitchFamily="34" charset="0"/>
              </a:rPr>
              <a:t>Once we got the data from the SpaceX API calls we filtered it to contain only Falcon 9 launches.</a:t>
            </a:r>
          </a:p>
          <a:p>
            <a:r>
              <a:rPr lang="en-US" sz="2200" dirty="0">
                <a:solidFill>
                  <a:schemeClr val="accent3">
                    <a:lumMod val="25000"/>
                  </a:schemeClr>
                </a:solidFill>
                <a:latin typeface="Abadi" panose="020B0604020104020204" pitchFamily="34" charset="0"/>
              </a:rPr>
              <a:t>We left the </a:t>
            </a:r>
            <a:r>
              <a:rPr lang="en-US" sz="2200" dirty="0" err="1">
                <a:solidFill>
                  <a:schemeClr val="accent3">
                    <a:lumMod val="25000"/>
                  </a:schemeClr>
                </a:solidFill>
                <a:latin typeface="Abadi" panose="020B0604020104020204" pitchFamily="34" charset="0"/>
              </a:rPr>
              <a:t>LandingPad</a:t>
            </a:r>
            <a:r>
              <a:rPr lang="en-US" sz="2200" dirty="0">
                <a:solidFill>
                  <a:schemeClr val="accent3">
                    <a:lumMod val="25000"/>
                  </a:schemeClr>
                </a:solidFill>
                <a:latin typeface="Abadi" panose="020B0604020104020204" pitchFamily="34" charset="0"/>
              </a:rPr>
              <a:t> column to retain missing values to represent when landing pads were not used.</a:t>
            </a:r>
          </a:p>
          <a:p>
            <a:r>
              <a:rPr lang="en-US" sz="2200" dirty="0">
                <a:solidFill>
                  <a:schemeClr val="accent3">
                    <a:lumMod val="25000"/>
                  </a:schemeClr>
                </a:solidFill>
                <a:latin typeface="Abadi" panose="020B0604020104020204" pitchFamily="34" charset="0"/>
              </a:rPr>
              <a:t>We replaced missing values on the payload data with the average payload mass.</a:t>
            </a:r>
          </a:p>
          <a:p>
            <a:pPr>
              <a:lnSpc>
                <a:spcPct val="100000"/>
              </a:lnSpc>
              <a:spcBef>
                <a:spcPts val="1400"/>
              </a:spcBef>
            </a:pPr>
            <a:r>
              <a:rPr lang="en-US" sz="2400" dirty="0">
                <a:solidFill>
                  <a:schemeClr val="accent3">
                    <a:lumMod val="25000"/>
                  </a:schemeClr>
                </a:solidFill>
                <a:latin typeface="Abadi" panose="020B0604020104020204" pitchFamily="34" charset="0"/>
              </a:rPr>
              <a:t>The GitHub URL of the data wrangling on SpaceX API calls notebook (</a:t>
            </a:r>
            <a:r>
              <a:rPr lang="en-US" sz="2400" dirty="0">
                <a:solidFill>
                  <a:schemeClr val="accent3">
                    <a:lumMod val="25000"/>
                  </a:schemeClr>
                </a:solidFill>
                <a:latin typeface="Abadi" panose="020B0604020104020204" pitchFamily="34" charset="0"/>
                <a:hlinkClick r:id="rId3"/>
              </a:rPr>
              <a:t>https://github.com/mangsmato/IBM-Applied-Data-Science-Capstone/blob/master/Data%20Collection%20API.ipynb</a:t>
            </a:r>
            <a:r>
              <a:rPr lang="en-US" sz="2400" dirty="0">
                <a:solidFill>
                  <a:schemeClr val="accent3">
                    <a:lumMod val="25000"/>
                  </a:schemeClr>
                </a:solidFill>
                <a:latin typeface="Abadi" panose="020B0604020104020204" pitchFamily="34" charset="0"/>
              </a:rPr>
              <a:t>) </a:t>
            </a:r>
          </a:p>
          <a:p>
            <a:pPr marL="0" indent="0">
              <a:lnSpc>
                <a:spcPct val="100000"/>
              </a:lnSpc>
              <a:spcBef>
                <a:spcPts val="1400"/>
              </a:spcBef>
              <a:buNone/>
            </a:pPr>
            <a:endParaRPr lang="en-US" sz="24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253331"/>
            <a:ext cx="11274845" cy="4351338"/>
          </a:xfrm>
          <a:prstGeom prst="rect">
            <a:avLst/>
          </a:prstGeom>
        </p:spPr>
        <p:txBody>
          <a:bodyPr lIns="91440" tIns="45720" rIns="91440" bIns="45720" anchor="t"/>
          <a:lstStyle/>
          <a:p>
            <a:pPr>
              <a:lnSpc>
                <a:spcPct val="100000"/>
              </a:lnSpc>
              <a:spcBef>
                <a:spcPts val="1400"/>
              </a:spcBef>
            </a:pPr>
            <a:r>
              <a:rPr lang="en-US" sz="2000" dirty="0">
                <a:solidFill>
                  <a:schemeClr val="accent3">
                    <a:lumMod val="25000"/>
                  </a:schemeClr>
                </a:solidFill>
                <a:latin typeface="Abadi" panose="020B0604020104020204" pitchFamily="34" charset="0"/>
              </a:rPr>
              <a:t>Using a scatter plot we noted that as the flight number increases, the first stage is more likely to land successfully.</a:t>
            </a:r>
          </a:p>
          <a:p>
            <a:pPr>
              <a:lnSpc>
                <a:spcPct val="100000"/>
              </a:lnSpc>
              <a:spcBef>
                <a:spcPts val="1400"/>
              </a:spcBef>
            </a:pPr>
            <a:r>
              <a:rPr lang="en-US" sz="2000" dirty="0">
                <a:solidFill>
                  <a:schemeClr val="accent3">
                    <a:lumMod val="25000"/>
                  </a:schemeClr>
                </a:solidFill>
                <a:latin typeface="Abadi" panose="020B0604020104020204" pitchFamily="34" charset="0"/>
              </a:rPr>
              <a:t>The more massive the payload, the less likely the first stage will return.</a:t>
            </a:r>
          </a:p>
          <a:p>
            <a:pPr>
              <a:lnSpc>
                <a:spcPct val="100000"/>
              </a:lnSpc>
              <a:spcBef>
                <a:spcPts val="1400"/>
              </a:spcBef>
            </a:pPr>
            <a:r>
              <a:rPr lang="en-US" sz="2000" dirty="0">
                <a:solidFill>
                  <a:schemeClr val="accent3">
                    <a:lumMod val="25000"/>
                  </a:schemeClr>
                </a:solidFill>
                <a:latin typeface="Abadi" panose="020B0604020104020204" pitchFamily="34" charset="0"/>
              </a:rPr>
              <a:t>It also showed VAFB SLC 4E launch site had the best success rate with a few flights. The success rate at CCAFS LC-40 launch site is low compared to the other two launch sites (KSC LC-39A and VAFB SLC 4E) hence there's need to increase the number of lights for the launch to be successful.</a:t>
            </a:r>
          </a:p>
          <a:p>
            <a:pPr>
              <a:lnSpc>
                <a:spcPct val="100000"/>
              </a:lnSpc>
              <a:spcBef>
                <a:spcPts val="1400"/>
              </a:spcBef>
            </a:pPr>
            <a:r>
              <a:rPr lang="en-US" sz="2000" dirty="0">
                <a:solidFill>
                  <a:schemeClr val="accent3">
                    <a:lumMod val="25000"/>
                  </a:schemeClr>
                </a:solidFill>
                <a:latin typeface="Abadi" panose="020B0604020104020204" pitchFamily="34" charset="0"/>
              </a:rPr>
              <a:t>With heavy payloads the successful landing or positive landing rate are more for </a:t>
            </a:r>
            <a:r>
              <a:rPr lang="en-US" sz="2000" dirty="0" err="1">
                <a:solidFill>
                  <a:schemeClr val="accent3">
                    <a:lumMod val="25000"/>
                  </a:schemeClr>
                </a:solidFill>
                <a:latin typeface="Abadi" panose="020B0604020104020204" pitchFamily="34" charset="0"/>
              </a:rPr>
              <a:t>Polar,LEO</a:t>
            </a:r>
            <a:r>
              <a:rPr lang="en-US" sz="2000" dirty="0">
                <a:solidFill>
                  <a:schemeClr val="accent3">
                    <a:lumMod val="25000"/>
                  </a:schemeClr>
                </a:solidFill>
                <a:latin typeface="Abadi" panose="020B0604020104020204" pitchFamily="34" charset="0"/>
              </a:rPr>
              <a:t> and ISS orbits. </a:t>
            </a:r>
          </a:p>
          <a:p>
            <a:pPr>
              <a:lnSpc>
                <a:spcPct val="100000"/>
              </a:lnSpc>
              <a:spcBef>
                <a:spcPts val="1400"/>
              </a:spcBef>
            </a:pPr>
            <a:r>
              <a:rPr lang="en-US" sz="2000" dirty="0">
                <a:solidFill>
                  <a:schemeClr val="accent3">
                    <a:lumMod val="25000"/>
                  </a:schemeClr>
                </a:solidFill>
                <a:latin typeface="Abadi" panose="020B0604020104020204" pitchFamily="34" charset="0"/>
              </a:rPr>
              <a:t>A bar chart enabled us to know that ES-L1, GEO, HEO, and SSO orbits had high success rates.</a:t>
            </a:r>
          </a:p>
          <a:p>
            <a:pPr>
              <a:lnSpc>
                <a:spcPct val="100000"/>
              </a:lnSpc>
              <a:spcBef>
                <a:spcPts val="1400"/>
              </a:spcBef>
            </a:pPr>
            <a:r>
              <a:rPr lang="en-US" sz="2000" dirty="0">
                <a:solidFill>
                  <a:schemeClr val="accent3">
                    <a:lumMod val="25000"/>
                  </a:schemeClr>
                </a:solidFill>
                <a:latin typeface="Abadi" panose="020B0604020104020204" pitchFamily="34" charset="0"/>
              </a:rPr>
              <a:t>A line graph showed an increase in the success rate since 2013 till 2020</a:t>
            </a:r>
          </a:p>
          <a:p>
            <a:pPr>
              <a:lnSpc>
                <a:spcPct val="100000"/>
              </a:lnSpc>
              <a:spcBef>
                <a:spcPts val="1400"/>
              </a:spcBef>
            </a:pPr>
            <a:r>
              <a:rPr lang="en-US" sz="2000" dirty="0">
                <a:solidFill>
                  <a:schemeClr val="accent3">
                    <a:lumMod val="25000"/>
                  </a:schemeClr>
                </a:solidFill>
                <a:latin typeface="Abadi" panose="020B0604020104020204" pitchFamily="34" charset="0"/>
              </a:rPr>
              <a:t>The GitHub URL of the </a:t>
            </a:r>
            <a:r>
              <a:rPr lang="en-US" sz="2000" dirty="0" err="1">
                <a:solidFill>
                  <a:schemeClr val="accent3">
                    <a:lumMod val="25000"/>
                  </a:schemeClr>
                </a:solidFill>
                <a:latin typeface="Abadi" panose="020B0604020104020204" pitchFamily="34" charset="0"/>
              </a:rPr>
              <a:t>ompleted</a:t>
            </a:r>
            <a:r>
              <a:rPr lang="en-US" sz="2000" dirty="0">
                <a:solidFill>
                  <a:schemeClr val="accent3">
                    <a:lumMod val="25000"/>
                  </a:schemeClr>
                </a:solidFill>
                <a:latin typeface="Abadi" panose="020B0604020104020204" pitchFamily="34" charset="0"/>
              </a:rPr>
              <a:t> EDA with data visualization notebook (</a:t>
            </a:r>
            <a:r>
              <a:rPr lang="en-US" sz="2000" dirty="0">
                <a:solidFill>
                  <a:schemeClr val="accent3">
                    <a:lumMod val="25000"/>
                  </a:schemeClr>
                </a:solidFill>
                <a:latin typeface="Abadi" panose="020B0604020104020204" pitchFamily="34" charset="0"/>
                <a:hlinkClick r:id="rId3"/>
              </a:rPr>
              <a:t>https://github.com/mangsmato/IBM-Applied-Data-Science-Capstone/blob/master/EDA%20with%20Data%20Visualization.ipynb</a:t>
            </a:r>
            <a:r>
              <a:rPr lang="en-US" sz="2000" dirty="0">
                <a:solidFill>
                  <a:schemeClr val="accent3">
                    <a:lumMod val="25000"/>
                  </a:schemeClr>
                </a:solidFill>
                <a:latin typeface="Abadi" panose="020B0604020104020204" pitchFamily="34" charset="0"/>
              </a:rPr>
              <a:t>)</a:t>
            </a:r>
          </a:p>
          <a:p>
            <a:pPr>
              <a:lnSpc>
                <a:spcPct val="100000"/>
              </a:lnSpc>
              <a:spcBef>
                <a:spcPts val="1400"/>
              </a:spcBef>
            </a:pPr>
            <a:endParaRPr lang="en-US" sz="2000" dirty="0">
              <a:solidFill>
                <a:schemeClr val="accent3">
                  <a:lumMod val="25000"/>
                </a:schemeClr>
              </a:solidFill>
              <a:latin typeface="Abadi" panose="020B0604020104020204" pitchFamily="34" charset="0"/>
            </a:endParaRPr>
          </a:p>
          <a:p>
            <a:pPr>
              <a:lnSpc>
                <a:spcPct val="100000"/>
              </a:lnSpc>
              <a:spcBef>
                <a:spcPts val="1400"/>
              </a:spcBef>
            </a:pPr>
            <a:endParaRPr lang="en-US" sz="2000" dirty="0">
              <a:solidFill>
                <a:schemeClr val="accent3">
                  <a:lumMod val="25000"/>
                </a:schemeClr>
              </a:solidFill>
              <a:latin typeface="Abadi" panose="020B0604020104020204" pitchFamily="34" charset="0"/>
            </a:endParaRPr>
          </a:p>
          <a:p>
            <a:endParaRPr lang="en-US" sz="20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208690"/>
            <a:ext cx="11274845" cy="5110659"/>
          </a:xfrm>
          <a:prstGeom prst="rect">
            <a:avLst/>
          </a:prstGeom>
        </p:spPr>
        <p:txBody>
          <a:bodyPr lIns="91440" tIns="45720" rIns="91440" bIns="45720" anchor="t"/>
          <a:lstStyle/>
          <a:p>
            <a:pPr>
              <a:lnSpc>
                <a:spcPct val="100000"/>
              </a:lnSpc>
              <a:spcBef>
                <a:spcPts val="1400"/>
              </a:spcBef>
            </a:pPr>
            <a:r>
              <a:rPr lang="en-US" sz="1100" dirty="0">
                <a:solidFill>
                  <a:schemeClr val="accent2"/>
                </a:solidFill>
                <a:latin typeface="Abadi"/>
              </a:rPr>
              <a:t>select * from cnm23816.spacexdataset </a:t>
            </a:r>
            <a:r>
              <a:rPr lang="en-US" sz="1100" dirty="0">
                <a:solidFill>
                  <a:schemeClr val="accent3">
                    <a:lumMod val="25000"/>
                  </a:schemeClr>
                </a:solidFill>
                <a:latin typeface="Abadi"/>
              </a:rPr>
              <a:t>to extract the entire dataset</a:t>
            </a:r>
          </a:p>
          <a:p>
            <a:pPr>
              <a:lnSpc>
                <a:spcPct val="100000"/>
              </a:lnSpc>
              <a:spcBef>
                <a:spcPts val="1400"/>
              </a:spcBef>
            </a:pPr>
            <a:r>
              <a:rPr lang="en-US" sz="1100" dirty="0">
                <a:solidFill>
                  <a:schemeClr val="accent2"/>
                </a:solidFill>
                <a:latin typeface="Abadi"/>
              </a:rPr>
              <a:t>select distinct </a:t>
            </a:r>
            <a:r>
              <a:rPr lang="en-US" sz="1100" dirty="0" err="1">
                <a:solidFill>
                  <a:schemeClr val="accent2"/>
                </a:solidFill>
                <a:latin typeface="Abadi"/>
              </a:rPr>
              <a:t>launch_site</a:t>
            </a:r>
            <a:r>
              <a:rPr lang="en-US" sz="1100" dirty="0">
                <a:solidFill>
                  <a:schemeClr val="accent2"/>
                </a:solidFill>
                <a:latin typeface="Abadi"/>
              </a:rPr>
              <a:t> from cnm23816.spacexdataset </a:t>
            </a:r>
            <a:r>
              <a:rPr lang="en-US" sz="1100" dirty="0">
                <a:solidFill>
                  <a:schemeClr val="accent3">
                    <a:lumMod val="25000"/>
                  </a:schemeClr>
                </a:solidFill>
                <a:latin typeface="Abadi"/>
              </a:rPr>
              <a:t>to display the names of the unique launch sites in the space mission.</a:t>
            </a:r>
          </a:p>
          <a:p>
            <a:pPr>
              <a:lnSpc>
                <a:spcPct val="100000"/>
              </a:lnSpc>
              <a:spcBef>
                <a:spcPts val="1400"/>
              </a:spcBef>
            </a:pPr>
            <a:r>
              <a:rPr lang="en-US" sz="1100" dirty="0">
                <a:solidFill>
                  <a:schemeClr val="accent2"/>
                </a:solidFill>
                <a:latin typeface="Abadi"/>
              </a:rPr>
              <a:t>select * from cnm23816.spacexdataset where upper(</a:t>
            </a:r>
            <a:r>
              <a:rPr lang="en-US" sz="1100" dirty="0" err="1">
                <a:solidFill>
                  <a:schemeClr val="accent2"/>
                </a:solidFill>
                <a:latin typeface="Abadi"/>
              </a:rPr>
              <a:t>launch_site</a:t>
            </a:r>
            <a:r>
              <a:rPr lang="en-US" sz="1100" dirty="0">
                <a:solidFill>
                  <a:schemeClr val="accent2"/>
                </a:solidFill>
                <a:latin typeface="Abadi"/>
              </a:rPr>
              <a:t>) like 'CCA%’ LIMIT 5 </a:t>
            </a:r>
            <a:r>
              <a:rPr lang="en-US" sz="1100" dirty="0">
                <a:solidFill>
                  <a:schemeClr val="accent3">
                    <a:lumMod val="25000"/>
                  </a:schemeClr>
                </a:solidFill>
                <a:latin typeface="Abadi"/>
              </a:rPr>
              <a:t>to display 5 records where launch sites begin with the string 'CCA’.</a:t>
            </a:r>
          </a:p>
          <a:p>
            <a:pPr>
              <a:lnSpc>
                <a:spcPct val="100000"/>
              </a:lnSpc>
              <a:spcBef>
                <a:spcPts val="1400"/>
              </a:spcBef>
            </a:pPr>
            <a:r>
              <a:rPr lang="en-US" sz="1100" dirty="0">
                <a:solidFill>
                  <a:schemeClr val="accent2"/>
                </a:solidFill>
                <a:latin typeface="Abadi"/>
              </a:rPr>
              <a:t>select SUM(</a:t>
            </a:r>
            <a:r>
              <a:rPr lang="en-US" sz="1100" dirty="0" err="1">
                <a:solidFill>
                  <a:schemeClr val="accent2"/>
                </a:solidFill>
                <a:latin typeface="Abadi"/>
              </a:rPr>
              <a:t>payload_mass__kg</a:t>
            </a:r>
            <a:r>
              <a:rPr lang="en-US" sz="1100" dirty="0">
                <a:solidFill>
                  <a:schemeClr val="accent2"/>
                </a:solidFill>
                <a:latin typeface="Abadi"/>
              </a:rPr>
              <a:t>_) </a:t>
            </a:r>
            <a:r>
              <a:rPr lang="en-US" sz="1100" dirty="0" err="1">
                <a:solidFill>
                  <a:schemeClr val="accent2"/>
                </a:solidFill>
                <a:latin typeface="Abadi"/>
              </a:rPr>
              <a:t>total_payload_mass</a:t>
            </a:r>
            <a:r>
              <a:rPr lang="en-US" sz="1100" dirty="0">
                <a:solidFill>
                  <a:schemeClr val="accent2"/>
                </a:solidFill>
                <a:latin typeface="Abadi"/>
              </a:rPr>
              <a:t> from cnm23816.spacexdataset WHERE UPPER(customer) = 'NASA (CRS)’ </a:t>
            </a:r>
            <a:r>
              <a:rPr lang="en-US" sz="1100" dirty="0">
                <a:solidFill>
                  <a:schemeClr val="accent3">
                    <a:lumMod val="25000"/>
                  </a:schemeClr>
                </a:solidFill>
                <a:latin typeface="Abadi"/>
              </a:rPr>
              <a:t>to display the total payload mass carried by boosters launched by NASA (CRS).</a:t>
            </a:r>
          </a:p>
          <a:p>
            <a:pPr>
              <a:lnSpc>
                <a:spcPct val="100000"/>
              </a:lnSpc>
              <a:spcBef>
                <a:spcPts val="1400"/>
              </a:spcBef>
            </a:pPr>
            <a:r>
              <a:rPr lang="en-US" sz="1100" dirty="0">
                <a:solidFill>
                  <a:schemeClr val="accent2"/>
                </a:solidFill>
                <a:latin typeface="Abadi"/>
              </a:rPr>
              <a:t>select AVG(</a:t>
            </a:r>
            <a:r>
              <a:rPr lang="en-US" sz="1100" dirty="0" err="1">
                <a:solidFill>
                  <a:schemeClr val="accent2"/>
                </a:solidFill>
                <a:latin typeface="Abadi"/>
              </a:rPr>
              <a:t>payload_mass__kg</a:t>
            </a:r>
            <a:r>
              <a:rPr lang="en-US" sz="1100" dirty="0">
                <a:solidFill>
                  <a:schemeClr val="accent2"/>
                </a:solidFill>
                <a:latin typeface="Abadi"/>
              </a:rPr>
              <a:t>_) </a:t>
            </a:r>
            <a:r>
              <a:rPr lang="en-US" sz="1100" dirty="0" err="1">
                <a:solidFill>
                  <a:schemeClr val="accent2"/>
                </a:solidFill>
                <a:latin typeface="Abadi"/>
              </a:rPr>
              <a:t>average_payload_mass</a:t>
            </a:r>
            <a:r>
              <a:rPr lang="en-US" sz="1100" dirty="0">
                <a:solidFill>
                  <a:schemeClr val="accent2"/>
                </a:solidFill>
                <a:latin typeface="Abadi"/>
              </a:rPr>
              <a:t> from cnm23816.spacexdataset where upper(</a:t>
            </a:r>
            <a:r>
              <a:rPr lang="en-US" sz="1100" dirty="0" err="1">
                <a:solidFill>
                  <a:schemeClr val="accent2"/>
                </a:solidFill>
                <a:latin typeface="Abadi"/>
              </a:rPr>
              <a:t>booster_version</a:t>
            </a:r>
            <a:r>
              <a:rPr lang="en-US" sz="1100" dirty="0">
                <a:solidFill>
                  <a:schemeClr val="accent2"/>
                </a:solidFill>
                <a:latin typeface="Abadi"/>
              </a:rPr>
              <a:t>) like 'F9 V1.1’ </a:t>
            </a:r>
            <a:r>
              <a:rPr lang="en-US" sz="1100" dirty="0">
                <a:solidFill>
                  <a:schemeClr val="accent3">
                    <a:lumMod val="25000"/>
                  </a:schemeClr>
                </a:solidFill>
                <a:latin typeface="Abadi"/>
              </a:rPr>
              <a:t>to display average payload mass carried by booster version F9 v1.1.</a:t>
            </a:r>
          </a:p>
          <a:p>
            <a:pPr>
              <a:lnSpc>
                <a:spcPct val="100000"/>
              </a:lnSpc>
              <a:spcBef>
                <a:spcPts val="1400"/>
              </a:spcBef>
            </a:pPr>
            <a:r>
              <a:rPr lang="en-US" sz="1100" dirty="0">
                <a:solidFill>
                  <a:schemeClr val="accent2"/>
                </a:solidFill>
                <a:latin typeface="Abadi"/>
              </a:rPr>
              <a:t>select MIN(DATE) MIN_DATE from cnm23816.spacexdataset where </a:t>
            </a:r>
            <a:r>
              <a:rPr lang="en-US" sz="1100" dirty="0" err="1">
                <a:solidFill>
                  <a:schemeClr val="accent2"/>
                </a:solidFill>
                <a:latin typeface="Abadi"/>
              </a:rPr>
              <a:t>landing__outcome</a:t>
            </a:r>
            <a:r>
              <a:rPr lang="en-US" sz="1100" dirty="0">
                <a:solidFill>
                  <a:schemeClr val="accent2"/>
                </a:solidFill>
                <a:latin typeface="Abadi"/>
              </a:rPr>
              <a:t> = 'Success (ground pad)’ </a:t>
            </a:r>
            <a:r>
              <a:rPr lang="en-US" sz="1100" dirty="0">
                <a:solidFill>
                  <a:schemeClr val="accent3">
                    <a:lumMod val="25000"/>
                  </a:schemeClr>
                </a:solidFill>
                <a:latin typeface="Abadi"/>
              </a:rPr>
              <a:t>to List the date when the first successful landing outcome in ground pad was achieved.</a:t>
            </a:r>
          </a:p>
          <a:p>
            <a:pPr>
              <a:lnSpc>
                <a:spcPct val="100000"/>
              </a:lnSpc>
              <a:spcBef>
                <a:spcPts val="1400"/>
              </a:spcBef>
            </a:pPr>
            <a:r>
              <a:rPr lang="en-US" sz="1100" dirty="0">
                <a:solidFill>
                  <a:schemeClr val="accent2"/>
                </a:solidFill>
                <a:latin typeface="Abadi"/>
              </a:rPr>
              <a:t>select DISTINCT </a:t>
            </a:r>
            <a:r>
              <a:rPr lang="en-US" sz="1100" dirty="0" err="1">
                <a:solidFill>
                  <a:schemeClr val="accent2"/>
                </a:solidFill>
                <a:latin typeface="Abadi"/>
              </a:rPr>
              <a:t>booster_version</a:t>
            </a:r>
            <a:r>
              <a:rPr lang="en-US" sz="1100" dirty="0">
                <a:solidFill>
                  <a:schemeClr val="accent2"/>
                </a:solidFill>
                <a:latin typeface="Abadi"/>
              </a:rPr>
              <a:t> from cnm23816.spacexdataset where </a:t>
            </a:r>
            <a:r>
              <a:rPr lang="en-US" sz="1100" dirty="0" err="1">
                <a:solidFill>
                  <a:schemeClr val="accent2"/>
                </a:solidFill>
                <a:latin typeface="Abadi"/>
              </a:rPr>
              <a:t>landing__outcome</a:t>
            </a:r>
            <a:r>
              <a:rPr lang="en-US" sz="1100" dirty="0">
                <a:solidFill>
                  <a:schemeClr val="accent2"/>
                </a:solidFill>
                <a:latin typeface="Abadi"/>
              </a:rPr>
              <a:t> = 'Success (drone ship)’ AND </a:t>
            </a:r>
            <a:r>
              <a:rPr lang="en-US" sz="1100" dirty="0" err="1">
                <a:solidFill>
                  <a:schemeClr val="accent2"/>
                </a:solidFill>
                <a:latin typeface="Abadi"/>
              </a:rPr>
              <a:t>payload_mass__kg</a:t>
            </a:r>
            <a:r>
              <a:rPr lang="en-US" sz="1100" dirty="0">
                <a:solidFill>
                  <a:schemeClr val="accent2"/>
                </a:solidFill>
                <a:latin typeface="Abadi"/>
              </a:rPr>
              <a:t>_ &gt; 4000 AND </a:t>
            </a:r>
            <a:r>
              <a:rPr lang="en-US" sz="1100" dirty="0" err="1">
                <a:solidFill>
                  <a:schemeClr val="accent2"/>
                </a:solidFill>
                <a:latin typeface="Abadi"/>
              </a:rPr>
              <a:t>payload_mass__kg</a:t>
            </a:r>
            <a:r>
              <a:rPr lang="en-US" sz="1100" dirty="0">
                <a:solidFill>
                  <a:schemeClr val="accent2"/>
                </a:solidFill>
                <a:latin typeface="Abadi"/>
              </a:rPr>
              <a:t>_ &lt; 6000 </a:t>
            </a:r>
            <a:r>
              <a:rPr lang="en-US" sz="1100" dirty="0">
                <a:solidFill>
                  <a:schemeClr val="accent3">
                    <a:lumMod val="25000"/>
                  </a:schemeClr>
                </a:solidFill>
                <a:latin typeface="Abadi"/>
              </a:rPr>
              <a:t>to List the names of the boosters which have success in drone ship and have payload mass greater than 4000 but less than 6000</a:t>
            </a:r>
          </a:p>
          <a:p>
            <a:pPr>
              <a:lnSpc>
                <a:spcPct val="100000"/>
              </a:lnSpc>
              <a:spcBef>
                <a:spcPts val="1400"/>
              </a:spcBef>
            </a:pPr>
            <a:r>
              <a:rPr lang="en-US" sz="1100" dirty="0">
                <a:solidFill>
                  <a:schemeClr val="accent2"/>
                </a:solidFill>
                <a:latin typeface="Abadi"/>
              </a:rPr>
              <a:t>select </a:t>
            </a:r>
            <a:r>
              <a:rPr lang="en-US" sz="1100" dirty="0" err="1">
                <a:solidFill>
                  <a:schemeClr val="accent2"/>
                </a:solidFill>
                <a:latin typeface="Abadi"/>
              </a:rPr>
              <a:t>mission_outcome</a:t>
            </a:r>
            <a:r>
              <a:rPr lang="en-US" sz="1100" dirty="0">
                <a:solidFill>
                  <a:schemeClr val="accent2"/>
                </a:solidFill>
                <a:latin typeface="Abadi"/>
              </a:rPr>
              <a:t>, COUNT(*) outcomes from cnm23816.spacexdataset GROUP BY </a:t>
            </a:r>
            <a:r>
              <a:rPr lang="en-US" sz="1100" dirty="0" err="1">
                <a:solidFill>
                  <a:schemeClr val="accent2"/>
                </a:solidFill>
                <a:latin typeface="Abadi"/>
              </a:rPr>
              <a:t>mission_outcome</a:t>
            </a:r>
            <a:r>
              <a:rPr lang="en-US" sz="1100" dirty="0">
                <a:solidFill>
                  <a:schemeClr val="accent2"/>
                </a:solidFill>
                <a:latin typeface="Abadi"/>
              </a:rPr>
              <a:t> </a:t>
            </a:r>
            <a:r>
              <a:rPr lang="en-US" sz="1100" dirty="0">
                <a:solidFill>
                  <a:schemeClr val="accent3">
                    <a:lumMod val="25000"/>
                  </a:schemeClr>
                </a:solidFill>
                <a:latin typeface="Abadi"/>
              </a:rPr>
              <a:t> to list the total number of successful and failure mission outcomes</a:t>
            </a:r>
          </a:p>
          <a:p>
            <a:pPr>
              <a:lnSpc>
                <a:spcPct val="100000"/>
              </a:lnSpc>
              <a:spcBef>
                <a:spcPts val="1400"/>
              </a:spcBef>
            </a:pPr>
            <a:r>
              <a:rPr lang="en-US" sz="1100" dirty="0">
                <a:solidFill>
                  <a:schemeClr val="accent2"/>
                </a:solidFill>
                <a:latin typeface="Abadi"/>
              </a:rPr>
              <a:t>select DISTINCT </a:t>
            </a:r>
            <a:r>
              <a:rPr lang="en-US" sz="1100" dirty="0" err="1">
                <a:solidFill>
                  <a:schemeClr val="accent2"/>
                </a:solidFill>
                <a:latin typeface="Abadi"/>
              </a:rPr>
              <a:t>booster_version</a:t>
            </a:r>
            <a:r>
              <a:rPr lang="en-US" sz="1100" dirty="0">
                <a:solidFill>
                  <a:schemeClr val="accent2"/>
                </a:solidFill>
                <a:latin typeface="Abadi"/>
              </a:rPr>
              <a:t>, </a:t>
            </a:r>
            <a:r>
              <a:rPr lang="en-US" sz="1100" dirty="0" err="1">
                <a:solidFill>
                  <a:schemeClr val="accent2"/>
                </a:solidFill>
                <a:latin typeface="Abadi"/>
              </a:rPr>
              <a:t>payload_mass__kg</a:t>
            </a:r>
            <a:r>
              <a:rPr lang="en-US" sz="1100" dirty="0">
                <a:solidFill>
                  <a:schemeClr val="accent2"/>
                </a:solidFill>
                <a:latin typeface="Abadi"/>
              </a:rPr>
              <a:t>_ from cnm23816.spacexdataset where </a:t>
            </a:r>
            <a:r>
              <a:rPr lang="en-US" sz="1100" dirty="0" err="1">
                <a:solidFill>
                  <a:schemeClr val="accent2"/>
                </a:solidFill>
                <a:latin typeface="Abadi"/>
              </a:rPr>
              <a:t>payload_mass__kg</a:t>
            </a:r>
            <a:r>
              <a:rPr lang="en-US" sz="1100" dirty="0">
                <a:solidFill>
                  <a:schemeClr val="accent2"/>
                </a:solidFill>
                <a:latin typeface="Abadi"/>
              </a:rPr>
              <a:t>_ = (select MAX(</a:t>
            </a:r>
            <a:r>
              <a:rPr lang="en-US" sz="1100" dirty="0" err="1">
                <a:solidFill>
                  <a:schemeClr val="accent2"/>
                </a:solidFill>
                <a:latin typeface="Abadi"/>
              </a:rPr>
              <a:t>payload_mass__kg</a:t>
            </a:r>
            <a:r>
              <a:rPr lang="en-US" sz="1100" dirty="0">
                <a:solidFill>
                  <a:schemeClr val="accent2"/>
                </a:solidFill>
                <a:latin typeface="Abadi"/>
              </a:rPr>
              <a:t>_) from cnm23816.spacexdataset) to </a:t>
            </a:r>
            <a:r>
              <a:rPr lang="en-US" sz="1100" dirty="0">
                <a:solidFill>
                  <a:schemeClr val="accent3">
                    <a:lumMod val="25000"/>
                  </a:schemeClr>
                </a:solidFill>
                <a:latin typeface="Abadi"/>
              </a:rPr>
              <a:t>List the names of the </a:t>
            </a:r>
            <a:r>
              <a:rPr lang="en-US" sz="1100" dirty="0" err="1">
                <a:solidFill>
                  <a:schemeClr val="accent3">
                    <a:lumMod val="25000"/>
                  </a:schemeClr>
                </a:solidFill>
                <a:latin typeface="Abadi"/>
              </a:rPr>
              <a:t>booster_versions</a:t>
            </a:r>
            <a:r>
              <a:rPr lang="en-US" sz="1100" dirty="0">
                <a:solidFill>
                  <a:schemeClr val="accent3">
                    <a:lumMod val="25000"/>
                  </a:schemeClr>
                </a:solidFill>
                <a:latin typeface="Abadi"/>
              </a:rPr>
              <a:t> which have carried the maximum payload mass.</a:t>
            </a:r>
          </a:p>
          <a:p>
            <a:pPr>
              <a:lnSpc>
                <a:spcPct val="100000"/>
              </a:lnSpc>
              <a:spcBef>
                <a:spcPts val="1400"/>
              </a:spcBef>
            </a:pPr>
            <a:r>
              <a:rPr lang="en-US" sz="1100" dirty="0">
                <a:solidFill>
                  <a:schemeClr val="accent2"/>
                </a:solidFill>
                <a:latin typeface="Abadi"/>
              </a:rPr>
              <a:t>select DATE, </a:t>
            </a:r>
            <a:r>
              <a:rPr lang="en-US" sz="1100" dirty="0" err="1">
                <a:solidFill>
                  <a:schemeClr val="accent2"/>
                </a:solidFill>
                <a:latin typeface="Abadi"/>
              </a:rPr>
              <a:t>landing__outcome</a:t>
            </a:r>
            <a:r>
              <a:rPr lang="en-US" sz="1100" dirty="0">
                <a:solidFill>
                  <a:schemeClr val="accent2"/>
                </a:solidFill>
                <a:latin typeface="Abadi"/>
              </a:rPr>
              <a:t>, </a:t>
            </a:r>
            <a:r>
              <a:rPr lang="en-US" sz="1100" dirty="0" err="1">
                <a:solidFill>
                  <a:schemeClr val="accent2"/>
                </a:solidFill>
                <a:latin typeface="Abadi"/>
              </a:rPr>
              <a:t>booster_version</a:t>
            </a:r>
            <a:r>
              <a:rPr lang="en-US" sz="1100" dirty="0">
                <a:solidFill>
                  <a:schemeClr val="accent2"/>
                </a:solidFill>
                <a:latin typeface="Abadi"/>
              </a:rPr>
              <a:t>, </a:t>
            </a:r>
            <a:r>
              <a:rPr lang="en-US" sz="1100" dirty="0" err="1">
                <a:solidFill>
                  <a:schemeClr val="accent2"/>
                </a:solidFill>
                <a:latin typeface="Abadi"/>
              </a:rPr>
              <a:t>launch_site</a:t>
            </a:r>
            <a:r>
              <a:rPr lang="en-US" sz="1100" dirty="0">
                <a:solidFill>
                  <a:schemeClr val="accent2"/>
                </a:solidFill>
                <a:latin typeface="Abadi"/>
              </a:rPr>
              <a:t> from cnm23816.spacexdataset where </a:t>
            </a:r>
            <a:r>
              <a:rPr lang="en-US" sz="1100" dirty="0" err="1">
                <a:solidFill>
                  <a:schemeClr val="accent2"/>
                </a:solidFill>
                <a:latin typeface="Abadi"/>
              </a:rPr>
              <a:t>landing__outcome</a:t>
            </a:r>
            <a:r>
              <a:rPr lang="en-US" sz="1100" dirty="0">
                <a:solidFill>
                  <a:schemeClr val="accent2"/>
                </a:solidFill>
                <a:latin typeface="Abadi"/>
              </a:rPr>
              <a:t> = 'Failure (drone ship)’ and year(DATE) = 2015 </a:t>
            </a:r>
            <a:r>
              <a:rPr lang="en-US" sz="1100" dirty="0">
                <a:solidFill>
                  <a:schemeClr val="accent3">
                    <a:lumMod val="25000"/>
                  </a:schemeClr>
                </a:solidFill>
                <a:latin typeface="Abadi"/>
              </a:rPr>
              <a:t>to List the failed </a:t>
            </a:r>
            <a:r>
              <a:rPr lang="en-US" sz="1100" dirty="0" err="1">
                <a:solidFill>
                  <a:schemeClr val="accent3">
                    <a:lumMod val="25000"/>
                  </a:schemeClr>
                </a:solidFill>
                <a:latin typeface="Abadi"/>
              </a:rPr>
              <a:t>landing_outcomes</a:t>
            </a:r>
            <a:r>
              <a:rPr lang="en-US" sz="1100" dirty="0">
                <a:solidFill>
                  <a:schemeClr val="accent3">
                    <a:lumMod val="25000"/>
                  </a:schemeClr>
                </a:solidFill>
                <a:latin typeface="Abadi"/>
              </a:rPr>
              <a:t> in drone ship, their booster versions, and launch site names for in year 2015.</a:t>
            </a:r>
          </a:p>
          <a:p>
            <a:pPr>
              <a:lnSpc>
                <a:spcPct val="100000"/>
              </a:lnSpc>
              <a:spcBef>
                <a:spcPts val="1400"/>
              </a:spcBef>
            </a:pPr>
            <a:r>
              <a:rPr lang="en-US" sz="1100" dirty="0">
                <a:solidFill>
                  <a:schemeClr val="accent2"/>
                </a:solidFill>
                <a:latin typeface="Abadi"/>
              </a:rPr>
              <a:t>select </a:t>
            </a:r>
            <a:r>
              <a:rPr lang="en-US" sz="1100" dirty="0" err="1">
                <a:solidFill>
                  <a:schemeClr val="accent2"/>
                </a:solidFill>
                <a:latin typeface="Abadi"/>
              </a:rPr>
              <a:t>landing__outcome</a:t>
            </a:r>
            <a:r>
              <a:rPr lang="en-US" sz="1100" dirty="0">
                <a:solidFill>
                  <a:schemeClr val="accent2"/>
                </a:solidFill>
                <a:latin typeface="Abadi"/>
              </a:rPr>
              <a:t>, COUNT(*) outcomes from cnm23816.spacexdataset where date between '2010-06-04' and '2017-03-20’ GROUP BY </a:t>
            </a:r>
            <a:r>
              <a:rPr lang="en-US" sz="1100" dirty="0" err="1">
                <a:solidFill>
                  <a:schemeClr val="accent2"/>
                </a:solidFill>
                <a:latin typeface="Abadi"/>
              </a:rPr>
              <a:t>landing__outcome</a:t>
            </a:r>
            <a:r>
              <a:rPr lang="en-US" sz="1100" dirty="0">
                <a:solidFill>
                  <a:schemeClr val="accent2"/>
                </a:solidFill>
                <a:latin typeface="Abadi"/>
              </a:rPr>
              <a:t> ORDER BY COUNT(*) DESC </a:t>
            </a:r>
            <a:r>
              <a:rPr lang="en-US" sz="1100" dirty="0">
                <a:solidFill>
                  <a:schemeClr val="accent3">
                    <a:lumMod val="25000"/>
                  </a:schemeClr>
                </a:solidFill>
                <a:latin typeface="Abadi"/>
              </a:rPr>
              <a:t>to Rank the count of landing outcomes (such as Failure (drone ship) or Success (ground pad)) between the date 2010-06-04 and 2017-03-20, in descending order</a:t>
            </a:r>
          </a:p>
          <a:p>
            <a:pPr>
              <a:lnSpc>
                <a:spcPct val="100000"/>
              </a:lnSpc>
              <a:spcBef>
                <a:spcPts val="1400"/>
              </a:spcBef>
            </a:pPr>
            <a:r>
              <a:rPr lang="en-US" sz="1100" dirty="0">
                <a:solidFill>
                  <a:schemeClr val="accent3">
                    <a:lumMod val="25000"/>
                  </a:schemeClr>
                </a:solidFill>
                <a:latin typeface="Abadi" panose="020B0604020104020204" pitchFamily="34" charset="0"/>
              </a:rPr>
              <a:t>The GitHub URL of the completed EDA with SQL notebook (</a:t>
            </a:r>
            <a:r>
              <a:rPr lang="en-US" sz="1100" dirty="0">
                <a:solidFill>
                  <a:schemeClr val="accent3">
                    <a:lumMod val="25000"/>
                  </a:schemeClr>
                </a:solidFill>
                <a:latin typeface="Abadi" panose="020B0604020104020204" pitchFamily="34" charset="0"/>
                <a:hlinkClick r:id="rId3"/>
              </a:rPr>
              <a:t>https://github.com/mangsmato/IBM-Applied-Data-Science-Capstone/blob/master/EDA%20with%20SQL.ipynb</a:t>
            </a:r>
            <a:r>
              <a:rPr lang="en-US" sz="1100" dirty="0">
                <a:solidFill>
                  <a:schemeClr val="accent3">
                    <a:lumMod val="25000"/>
                  </a:schemeClr>
                </a:solidFill>
                <a:latin typeface="Abadi" panose="020B0604020104020204" pitchFamily="34" charset="0"/>
              </a:rPr>
              <a:t>)</a:t>
            </a:r>
          </a:p>
          <a:p>
            <a:pPr>
              <a:lnSpc>
                <a:spcPct val="100000"/>
              </a:lnSpc>
              <a:spcBef>
                <a:spcPts val="1400"/>
              </a:spcBef>
            </a:pPr>
            <a:endParaRPr lang="en-US" sz="1100" dirty="0"/>
          </a:p>
          <a:p>
            <a:endParaRPr lang="en-US" sz="1100" dirty="0"/>
          </a:p>
          <a:p>
            <a:endParaRPr lang="en-US" sz="11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dirty="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dirty="0">
                <a:solidFill>
                  <a:schemeClr val="accent3">
                    <a:lumMod val="25000"/>
                  </a:schemeClr>
                </a:solidFill>
                <a:latin typeface="Abadi" panose="020B0604020104020204" pitchFamily="34" charset="0"/>
              </a:rPr>
              <a:t>The GitHub URL of your completed interactive map with Folium map, as an external reference and peer-review purpose</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287096"/>
            <a:ext cx="10515600" cy="4577676"/>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This project involved coming up with a data science model that predicts whether a rocket will land successfully during the first launch. Successful first stage landing enables SpaceX to reuse it during the subsequent launches hence reducing the cost of rocket launches  by more than 100 million dollars.</a:t>
            </a:r>
          </a:p>
          <a:p>
            <a:pPr>
              <a:lnSpc>
                <a:spcPct val="100000"/>
              </a:lnSpc>
              <a:spcBef>
                <a:spcPts val="1400"/>
              </a:spcBef>
            </a:pPr>
            <a:r>
              <a:rPr lang="en-US" sz="2200" dirty="0">
                <a:solidFill>
                  <a:schemeClr val="accent3">
                    <a:lumMod val="25000"/>
                  </a:schemeClr>
                </a:solidFill>
                <a:latin typeface="Abadi" panose="020B0604020104020204" pitchFamily="34" charset="0"/>
              </a:rPr>
              <a:t>We collected data of the previous launches from the SpaceX website through their APIs to enable us predict the outcome of the launch. </a:t>
            </a:r>
          </a:p>
          <a:p>
            <a:pPr>
              <a:lnSpc>
                <a:spcPct val="100000"/>
              </a:lnSpc>
              <a:spcBef>
                <a:spcPts val="1400"/>
              </a:spcBef>
            </a:pPr>
            <a:r>
              <a:rPr lang="en-US" sz="2200" dirty="0">
                <a:solidFill>
                  <a:schemeClr val="accent3">
                    <a:lumMod val="25000"/>
                  </a:schemeClr>
                </a:solidFill>
                <a:latin typeface="Abadi" panose="020B0604020104020204" pitchFamily="34" charset="0"/>
              </a:rPr>
              <a:t>After cleaning the data we subjected it to four machine learning algorithms: Logistic Regression, Support Vector Machines, Decision Tree, and K Nearest Neighbors. </a:t>
            </a:r>
          </a:p>
          <a:p>
            <a:pPr>
              <a:lnSpc>
                <a:spcPct val="100000"/>
              </a:lnSpc>
              <a:spcBef>
                <a:spcPts val="1400"/>
              </a:spcBef>
            </a:pPr>
            <a:r>
              <a:rPr lang="en-US" sz="2200" dirty="0">
                <a:solidFill>
                  <a:schemeClr val="accent3">
                    <a:lumMod val="25000"/>
                  </a:schemeClr>
                </a:solidFill>
                <a:latin typeface="Abadi" panose="020B0604020104020204" pitchFamily="34" charset="0"/>
              </a:rPr>
              <a:t>All the algorithms gave higher accuracy except Decision Tree. Therefore the company could rely on either of the three models to predict whether the first launch will be successful or not.</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497964"/>
            <a:ext cx="10629904" cy="482138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a:t>
            </a:r>
          </a:p>
          <a:p>
            <a:pPr>
              <a:spcBef>
                <a:spcPts val="1400"/>
              </a:spcBef>
            </a:pPr>
            <a:r>
              <a:rPr lang="en-US" sz="2200" dirty="0">
                <a:solidFill>
                  <a:schemeClr val="accent3">
                    <a:lumMod val="25000"/>
                  </a:schemeClr>
                </a:solidFill>
                <a:latin typeface="Abadi" panose="020B0604020104020204" pitchFamily="34" charset="0"/>
              </a:rPr>
              <a:t>Therefore if we can determine if the first stage will land, we can determine the cost of a launch. This information can be used if an alternate company wants to bid against space X for a rocket launch. </a:t>
            </a:r>
          </a:p>
          <a:p>
            <a:pPr>
              <a:spcBef>
                <a:spcPts val="1400"/>
              </a:spcBef>
            </a:pPr>
            <a:r>
              <a:rPr lang="en-US" sz="2200" dirty="0">
                <a:solidFill>
                  <a:schemeClr val="accent3">
                    <a:lumMod val="25000"/>
                  </a:schemeClr>
                </a:solidFill>
                <a:latin typeface="Abadi" panose="020B0604020104020204" pitchFamily="34" charset="0"/>
              </a:rPr>
              <a:t>In this project, we created a machine learning pipeline to predict if the first stage will land given the data from the previous launches.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307539"/>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8800" dirty="0">
                <a:solidFill>
                  <a:schemeClr val="accent3">
                    <a:lumMod val="25000"/>
                  </a:schemeClr>
                </a:solidFill>
                <a:latin typeface="Abadi"/>
              </a:rPr>
              <a:t>We collected data  on the characteristics of the Falcon 9 rockets from SpaceX website using their APIS.</a:t>
            </a:r>
          </a:p>
          <a:p>
            <a:pPr lvl="1">
              <a:lnSpc>
                <a:spcPct val="120000"/>
              </a:lnSpc>
              <a:spcBef>
                <a:spcPts val="1400"/>
              </a:spcBef>
            </a:pPr>
            <a:r>
              <a:rPr lang="en-US" sz="8800" dirty="0">
                <a:solidFill>
                  <a:schemeClr val="accent3">
                    <a:lumMod val="25000"/>
                  </a:schemeClr>
                </a:solidFill>
                <a:latin typeface="Abadi"/>
              </a:rPr>
              <a:t>We also collected Falcon 9 historical launch records from a Wikipedia page by performing web scraping.</a:t>
            </a:r>
          </a:p>
          <a:p>
            <a:pPr>
              <a:lnSpc>
                <a:spcPct val="120000"/>
              </a:lnSpc>
              <a:spcBef>
                <a:spcPts val="1400"/>
              </a:spcBef>
            </a:pPr>
            <a:r>
              <a:rPr lang="en-US" sz="9200" dirty="0">
                <a:solidFill>
                  <a:schemeClr val="accent3">
                    <a:lumMod val="25000"/>
                  </a:schemeClr>
                </a:solidFill>
                <a:latin typeface="Abadi"/>
              </a:rPr>
              <a:t>Perform data wrangling</a:t>
            </a:r>
          </a:p>
          <a:p>
            <a:pPr lvl="1">
              <a:lnSpc>
                <a:spcPct val="120000"/>
              </a:lnSpc>
              <a:spcBef>
                <a:spcPts val="1400"/>
              </a:spcBef>
            </a:pPr>
            <a:r>
              <a:rPr lang="en-US" sz="9200" dirty="0">
                <a:solidFill>
                  <a:schemeClr val="accent3">
                    <a:lumMod val="25000"/>
                  </a:schemeClr>
                </a:solidFill>
                <a:latin typeface="Abadi"/>
              </a:rPr>
              <a:t>We replaced missing values in the Payload column with the average mass of the payload</a:t>
            </a:r>
            <a:r>
              <a:rPr lang="en-US" sz="7600" dirty="0">
                <a:solidFill>
                  <a:schemeClr val="bg2">
                    <a:lumMod val="50000"/>
                  </a:schemeClr>
                </a:solidFill>
                <a:latin typeface="Abadi"/>
              </a:rPr>
              <a:t>.</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One set of data about characteristics of Falcon 9 rockets was collected from SpaceX website using their own APIs.</a:t>
            </a:r>
          </a:p>
          <a:p>
            <a:pPr>
              <a:lnSpc>
                <a:spcPct val="100000"/>
              </a:lnSpc>
              <a:spcBef>
                <a:spcPts val="1400"/>
              </a:spcBef>
            </a:pPr>
            <a:r>
              <a:rPr lang="en-US" sz="2200" dirty="0">
                <a:solidFill>
                  <a:schemeClr val="accent3">
                    <a:lumMod val="25000"/>
                  </a:schemeClr>
                </a:solidFill>
                <a:latin typeface="Abadi" panose="020B0604020104020204" pitchFamily="34" charset="0"/>
              </a:rPr>
              <a:t>Data on historical launches whether they were successful or not was collected from Wikipedia through web scrapping. </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39918"/>
            <a:ext cx="4640263" cy="4585656"/>
          </a:xfrm>
          <a:prstGeom prst="rect">
            <a:avLst/>
          </a:prstGeom>
        </p:spPr>
        <p:txBody>
          <a:bodyPr vert="horz" lIns="91440" tIns="45720" rIns="91440" bIns="45720" rtlCol="0" anchor="t">
            <a:normAutofit/>
          </a:bodyPr>
          <a:lstStyle/>
          <a:p>
            <a:pPr>
              <a:lnSpc>
                <a:spcPct val="100000"/>
              </a:lnSpc>
              <a:spcBef>
                <a:spcPts val="1400"/>
              </a:spcBef>
            </a:pPr>
            <a:r>
              <a:rPr lang="en-US" sz="1400" dirty="0">
                <a:solidFill>
                  <a:schemeClr val="accent3">
                    <a:lumMod val="25000"/>
                  </a:schemeClr>
                </a:solidFill>
                <a:latin typeface="Abadi" panose="020B0604020104020204" pitchFamily="34" charset="0"/>
              </a:rPr>
              <a:t>SpaceX website has several API end points that we accessed to get the needed information:</a:t>
            </a:r>
          </a:p>
          <a:p>
            <a:pPr lvl="1">
              <a:lnSpc>
                <a:spcPct val="100000"/>
              </a:lnSpc>
              <a:spcBef>
                <a:spcPts val="1400"/>
              </a:spcBef>
            </a:pPr>
            <a:r>
              <a:rPr lang="en-US" sz="1400" dirty="0">
                <a:solidFill>
                  <a:schemeClr val="accent3">
                    <a:lumMod val="25000"/>
                  </a:schemeClr>
                </a:solidFill>
                <a:latin typeface="Abadi" panose="020B0604020104020204" pitchFamily="34" charset="0"/>
                <a:hlinkClick r:id="rId3"/>
              </a:rPr>
              <a:t>Rockets</a:t>
            </a:r>
            <a:r>
              <a:rPr lang="en-US" sz="1400" dirty="0">
                <a:solidFill>
                  <a:schemeClr val="accent3">
                    <a:lumMod val="25000"/>
                  </a:schemeClr>
                </a:solidFill>
                <a:latin typeface="Abadi" panose="020B0604020104020204" pitchFamily="34" charset="0"/>
              </a:rPr>
              <a:t> API gives the booster name</a:t>
            </a:r>
          </a:p>
          <a:p>
            <a:pPr lvl="1">
              <a:lnSpc>
                <a:spcPct val="100000"/>
              </a:lnSpc>
              <a:spcBef>
                <a:spcPts val="1400"/>
              </a:spcBef>
            </a:pPr>
            <a:r>
              <a:rPr lang="en-US" sz="1400" dirty="0">
                <a:solidFill>
                  <a:schemeClr val="accent3">
                    <a:lumMod val="25000"/>
                  </a:schemeClr>
                </a:solidFill>
                <a:latin typeface="Abadi" panose="020B0604020104020204" pitchFamily="34" charset="0"/>
                <a:hlinkClick r:id="rId4"/>
              </a:rPr>
              <a:t>Launchpads</a:t>
            </a:r>
            <a:r>
              <a:rPr lang="en-US" sz="1400" dirty="0">
                <a:solidFill>
                  <a:schemeClr val="accent3">
                    <a:lumMod val="25000"/>
                  </a:schemeClr>
                </a:solidFill>
                <a:latin typeface="Abadi" panose="020B0604020104020204" pitchFamily="34" charset="0"/>
              </a:rPr>
              <a:t> API gives the site being used, the </a:t>
            </a:r>
            <a:r>
              <a:rPr lang="en-US" sz="1400" dirty="0" err="1">
                <a:solidFill>
                  <a:schemeClr val="accent3">
                    <a:lumMod val="25000"/>
                  </a:schemeClr>
                </a:solidFill>
                <a:latin typeface="Abadi" panose="020B0604020104020204" pitchFamily="34" charset="0"/>
              </a:rPr>
              <a:t>logitude</a:t>
            </a:r>
            <a:r>
              <a:rPr lang="en-US" sz="1400" dirty="0">
                <a:solidFill>
                  <a:schemeClr val="accent3">
                    <a:lumMod val="25000"/>
                  </a:schemeClr>
                </a:solidFill>
                <a:latin typeface="Abadi" panose="020B0604020104020204" pitchFamily="34" charset="0"/>
              </a:rPr>
              <a:t>, and the latitude</a:t>
            </a:r>
          </a:p>
          <a:p>
            <a:pPr lvl="1">
              <a:lnSpc>
                <a:spcPct val="100000"/>
              </a:lnSpc>
              <a:spcBef>
                <a:spcPts val="1400"/>
              </a:spcBef>
            </a:pPr>
            <a:r>
              <a:rPr lang="en-US" sz="1400" dirty="0">
                <a:solidFill>
                  <a:schemeClr val="accent3">
                    <a:lumMod val="25000"/>
                  </a:schemeClr>
                </a:solidFill>
                <a:latin typeface="Abadi" panose="020B0604020104020204" pitchFamily="34" charset="0"/>
                <a:hlinkClick r:id="rId5"/>
              </a:rPr>
              <a:t>Payloads</a:t>
            </a:r>
            <a:r>
              <a:rPr lang="en-US" sz="1400" dirty="0">
                <a:solidFill>
                  <a:schemeClr val="accent3">
                    <a:lumMod val="25000"/>
                  </a:schemeClr>
                </a:solidFill>
                <a:latin typeface="Abadi" panose="020B0604020104020204" pitchFamily="34" charset="0"/>
              </a:rPr>
              <a:t> API gives the mass of the payload and the orbit that it is going to</a:t>
            </a:r>
          </a:p>
          <a:p>
            <a:pPr lvl="1">
              <a:lnSpc>
                <a:spcPct val="100000"/>
              </a:lnSpc>
              <a:spcBef>
                <a:spcPts val="1400"/>
              </a:spcBef>
            </a:pPr>
            <a:r>
              <a:rPr lang="en-US" sz="1400" dirty="0">
                <a:solidFill>
                  <a:schemeClr val="accent3">
                    <a:lumMod val="25000"/>
                  </a:schemeClr>
                </a:solidFill>
                <a:latin typeface="Abadi" panose="020B0604020104020204" pitchFamily="34" charset="0"/>
                <a:hlinkClick r:id="rId6"/>
              </a:rPr>
              <a:t>Cores</a:t>
            </a:r>
            <a:r>
              <a:rPr lang="en-US" sz="1400" dirty="0">
                <a:solidFill>
                  <a:schemeClr val="accent3">
                    <a:lumMod val="25000"/>
                  </a:schemeClr>
                </a:solidFill>
                <a:latin typeface="Abadi" panose="020B0604020104020204" pitchFamily="34" charset="0"/>
              </a:rPr>
              <a:t> API gives the core data about the rocket</a:t>
            </a:r>
          </a:p>
          <a:p>
            <a:pPr lvl="1">
              <a:lnSpc>
                <a:spcPct val="100000"/>
              </a:lnSpc>
              <a:spcBef>
                <a:spcPts val="1400"/>
              </a:spcBef>
            </a:pPr>
            <a:r>
              <a:rPr lang="en-US" sz="1400" dirty="0">
                <a:solidFill>
                  <a:schemeClr val="accent3">
                    <a:lumMod val="25000"/>
                  </a:schemeClr>
                </a:solidFill>
                <a:latin typeface="Abadi" panose="020B0604020104020204" pitchFamily="34" charset="0"/>
                <a:hlinkClick r:id="rId7"/>
              </a:rPr>
              <a:t>Past</a:t>
            </a:r>
            <a:r>
              <a:rPr lang="en-US" sz="1400" dirty="0">
                <a:solidFill>
                  <a:schemeClr val="accent3">
                    <a:lumMod val="25000"/>
                  </a:schemeClr>
                </a:solidFill>
                <a:latin typeface="Abadi" panose="020B0604020104020204" pitchFamily="34" charset="0"/>
              </a:rPr>
              <a:t> API gives the past launch data</a:t>
            </a:r>
            <a:endParaRPr lang="en-US" sz="1400" dirty="0">
              <a:solidFill>
                <a:schemeClr val="accent3">
                  <a:lumMod val="25000"/>
                </a:schemeClr>
              </a:solidFill>
              <a:latin typeface="Abadi"/>
            </a:endParaRPr>
          </a:p>
          <a:p>
            <a:pPr>
              <a:lnSpc>
                <a:spcPct val="100000"/>
              </a:lnSpc>
              <a:spcBef>
                <a:spcPts val="1400"/>
              </a:spcBef>
            </a:pPr>
            <a:r>
              <a:rPr lang="en-US" sz="1400" dirty="0">
                <a:solidFill>
                  <a:schemeClr val="accent3">
                    <a:lumMod val="25000"/>
                  </a:schemeClr>
                </a:solidFill>
                <a:latin typeface="Abadi" panose="020B0604020104020204" pitchFamily="34" charset="0"/>
              </a:rPr>
              <a:t>The GitHub URL of the completed SpaceX API calls notebook (</a:t>
            </a:r>
            <a:r>
              <a:rPr lang="en-US" sz="1400" dirty="0">
                <a:solidFill>
                  <a:schemeClr val="accent3">
                    <a:lumMod val="25000"/>
                  </a:schemeClr>
                </a:solidFill>
                <a:latin typeface="Abadi" panose="020B0604020104020204" pitchFamily="34" charset="0"/>
                <a:hlinkClick r:id="rId8"/>
              </a:rPr>
              <a:t>https://github.com/mangsmato/IBM-Applied-Data-Science-Capstone/blob/master/Data%20Collection%20API.ipynb</a:t>
            </a:r>
            <a:r>
              <a:rPr lang="en-US" sz="1400" dirty="0">
                <a:solidFill>
                  <a:schemeClr val="accent3">
                    <a:lumMod val="25000"/>
                  </a:schemeClr>
                </a:solidFill>
                <a:latin typeface="Abadi" panose="020B0604020104020204" pitchFamily="34" charset="0"/>
              </a:rPr>
              <a:t>) </a:t>
            </a:r>
          </a:p>
          <a:p>
            <a:endParaRPr lang="en-US" sz="1400" dirty="0"/>
          </a:p>
          <a:p>
            <a:endParaRPr lang="en-US" sz="1400"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Oval 1">
            <a:extLst>
              <a:ext uri="{FF2B5EF4-FFF2-40B4-BE49-F238E27FC236}">
                <a16:creationId xmlns:a16="http://schemas.microsoft.com/office/drawing/2014/main" id="{3CC6FAAE-8B2A-62E6-2CE5-A9B44AD3A24F}"/>
              </a:ext>
            </a:extLst>
          </p:cNvPr>
          <p:cNvSpPr/>
          <p:nvPr/>
        </p:nvSpPr>
        <p:spPr>
          <a:xfrm>
            <a:off x="6369269" y="1912883"/>
            <a:ext cx="1954924" cy="8828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hlinkClick r:id="rId7">
                  <a:extLst>
                    <a:ext uri="{A12FA001-AC4F-418D-AE19-62706E023703}">
                      <ahyp:hlinkClr xmlns:ahyp="http://schemas.microsoft.com/office/drawing/2018/hyperlinkcolor" val="tx"/>
                    </a:ext>
                  </a:extLst>
                </a:hlinkClick>
              </a:rPr>
              <a:t>SpaceX website</a:t>
            </a:r>
            <a:endParaRPr lang="en-US" dirty="0">
              <a:solidFill>
                <a:schemeClr val="bg1"/>
              </a:solidFill>
            </a:endParaRPr>
          </a:p>
        </p:txBody>
      </p:sp>
      <p:sp>
        <p:nvSpPr>
          <p:cNvPr id="7" name="Rectangle: Rounded Corners 6">
            <a:extLst>
              <a:ext uri="{FF2B5EF4-FFF2-40B4-BE49-F238E27FC236}">
                <a16:creationId xmlns:a16="http://schemas.microsoft.com/office/drawing/2014/main" id="{7F78333C-7354-89EC-B790-5C41ED330E87}"/>
              </a:ext>
            </a:extLst>
          </p:cNvPr>
          <p:cNvSpPr/>
          <p:nvPr/>
        </p:nvSpPr>
        <p:spPr>
          <a:xfrm>
            <a:off x="6526923" y="4414345"/>
            <a:ext cx="2396359" cy="12612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Data on Falcon 9 rocket (booster version, payload, launch site, </a:t>
            </a:r>
            <a:r>
              <a:rPr lang="en-US" dirty="0" err="1"/>
              <a:t>etc</a:t>
            </a:r>
            <a:r>
              <a:rPr lang="en-US" dirty="0"/>
              <a:t>)</a:t>
            </a:r>
          </a:p>
        </p:txBody>
      </p:sp>
      <p:cxnSp>
        <p:nvCxnSpPr>
          <p:cNvPr id="9" name="Straight Arrow Connector 8">
            <a:extLst>
              <a:ext uri="{FF2B5EF4-FFF2-40B4-BE49-F238E27FC236}">
                <a16:creationId xmlns:a16="http://schemas.microsoft.com/office/drawing/2014/main" id="{B6E6A3A2-4FE2-DEBF-33D4-8B27D67B5D72}"/>
              </a:ext>
            </a:extLst>
          </p:cNvPr>
          <p:cNvCxnSpPr>
            <a:stCxn id="2" idx="4"/>
          </p:cNvCxnSpPr>
          <p:nvPr/>
        </p:nvCxnSpPr>
        <p:spPr>
          <a:xfrm>
            <a:off x="7346731" y="2795752"/>
            <a:ext cx="10510" cy="16185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A84923EA-91F2-7BA6-3331-CBE9016A152B}"/>
              </a:ext>
            </a:extLst>
          </p:cNvPr>
          <p:cNvCxnSpPr>
            <a:cxnSpLocks/>
            <a:stCxn id="2" idx="5"/>
          </p:cNvCxnSpPr>
          <p:nvPr/>
        </p:nvCxnSpPr>
        <p:spPr>
          <a:xfrm>
            <a:off x="8037901" y="2666459"/>
            <a:ext cx="44554" cy="17478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BEC35B51-C64F-29AF-9D8C-7D7517A879AA}"/>
              </a:ext>
            </a:extLst>
          </p:cNvPr>
          <p:cNvCxnSpPr>
            <a:stCxn id="2" idx="3"/>
          </p:cNvCxnSpPr>
          <p:nvPr/>
        </p:nvCxnSpPr>
        <p:spPr>
          <a:xfrm>
            <a:off x="6655561" y="2666459"/>
            <a:ext cx="39529" cy="17478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EBC21A9B-B644-6181-1EFC-2D6E28A69DF8}"/>
              </a:ext>
            </a:extLst>
          </p:cNvPr>
          <p:cNvSpPr txBox="1"/>
          <p:nvPr/>
        </p:nvSpPr>
        <p:spPr>
          <a:xfrm>
            <a:off x="6876832" y="3079531"/>
            <a:ext cx="1205623" cy="369332"/>
          </a:xfrm>
          <a:prstGeom prst="rect">
            <a:avLst/>
          </a:prstGeom>
          <a:noFill/>
        </p:spPr>
        <p:txBody>
          <a:bodyPr wrap="square" rtlCol="0">
            <a:spAutoFit/>
          </a:bodyPr>
          <a:lstStyle/>
          <a:p>
            <a:r>
              <a:rPr lang="en-US" dirty="0"/>
              <a:t>API Calls</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17602" y="1358403"/>
            <a:ext cx="3932238" cy="4640760"/>
          </a:xfrm>
          <a:prstGeom prst="rect">
            <a:avLst/>
          </a:prstGeom>
        </p:spPr>
        <p:txBody>
          <a:bodyPr lIns="91440" tIns="45720" rIns="91440" bIns="45720" anchor="t">
            <a:noAutofit/>
          </a:bodyPr>
          <a:lstStyle/>
          <a:p>
            <a:pPr>
              <a:lnSpc>
                <a:spcPct val="100000"/>
              </a:lnSpc>
              <a:spcBef>
                <a:spcPts val="1400"/>
              </a:spcBef>
            </a:pPr>
            <a:r>
              <a:rPr lang="en-US" sz="1800" dirty="0">
                <a:solidFill>
                  <a:schemeClr val="accent3">
                    <a:lumMod val="25000"/>
                  </a:schemeClr>
                </a:solidFill>
                <a:latin typeface="Abadi"/>
              </a:rPr>
              <a:t>Using requests and </a:t>
            </a:r>
            <a:r>
              <a:rPr lang="en-US" sz="1800" dirty="0" err="1">
                <a:solidFill>
                  <a:schemeClr val="accent3">
                    <a:lumMod val="25000"/>
                  </a:schemeClr>
                </a:solidFill>
                <a:latin typeface="Abadi"/>
              </a:rPr>
              <a:t>BeatifulSoup</a:t>
            </a:r>
            <a:r>
              <a:rPr lang="en-US" sz="1800" dirty="0">
                <a:solidFill>
                  <a:schemeClr val="accent3">
                    <a:lumMod val="25000"/>
                  </a:schemeClr>
                </a:solidFill>
                <a:latin typeface="Abadi"/>
              </a:rPr>
              <a:t> libraries we  performed web scraping to collect Falcon 9 historical launch records from a Wikipedia page titled </a:t>
            </a:r>
            <a:r>
              <a:rPr lang="en-US" sz="1800" dirty="0">
                <a:solidFill>
                  <a:schemeClr val="accent3">
                    <a:lumMod val="25000"/>
                  </a:schemeClr>
                </a:solidFill>
                <a:latin typeface="Abadi"/>
                <a:hlinkClick r:id="rId3"/>
              </a:rPr>
              <a:t>List of Falcon 9 and Falcon Heavy launches</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1800" dirty="0">
                <a:solidFill>
                  <a:schemeClr val="accent3">
                    <a:lumMod val="25000"/>
                  </a:schemeClr>
                </a:solidFill>
                <a:latin typeface="Abadi" panose="020B0604020104020204" pitchFamily="34" charset="0"/>
              </a:rPr>
              <a:t>The GitHub URL of the completed web scraping notebook (</a:t>
            </a:r>
            <a:r>
              <a:rPr lang="en-US" sz="1800" dirty="0">
                <a:solidFill>
                  <a:schemeClr val="accent3">
                    <a:lumMod val="25000"/>
                  </a:schemeClr>
                </a:solidFill>
                <a:latin typeface="Abadi" panose="020B0604020104020204" pitchFamily="34" charset="0"/>
                <a:hlinkClick r:id="rId4"/>
              </a:rPr>
              <a:t>https://github.com/mangsmato/IBM-Applied-Data-Science-Capstone/blob/master/Data%20Collection%20with%20Web%20Scraping.ipynb</a:t>
            </a:r>
            <a:r>
              <a:rPr lang="en-US" sz="1800" dirty="0">
                <a:solidFill>
                  <a:schemeClr val="accent3">
                    <a:lumMod val="25000"/>
                  </a:schemeClr>
                </a:solidFill>
                <a:latin typeface="Abadi" panose="020B0604020104020204" pitchFamily="34" charset="0"/>
              </a:rPr>
              <a:t>)</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5" name="Oval 4">
            <a:extLst>
              <a:ext uri="{FF2B5EF4-FFF2-40B4-BE49-F238E27FC236}">
                <a16:creationId xmlns:a16="http://schemas.microsoft.com/office/drawing/2014/main" id="{42205EF7-D95E-2893-2A47-D5AAD884907D}"/>
              </a:ext>
            </a:extLst>
          </p:cNvPr>
          <p:cNvSpPr/>
          <p:nvPr/>
        </p:nvSpPr>
        <p:spPr>
          <a:xfrm>
            <a:off x="6369269" y="1912883"/>
            <a:ext cx="1954924" cy="88286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hlinkClick r:id="rId5">
                  <a:extLst>
                    <a:ext uri="{A12FA001-AC4F-418D-AE19-62706E023703}">
                      <ahyp:hlinkClr xmlns:ahyp="http://schemas.microsoft.com/office/drawing/2018/hyperlinkcolor" val="tx"/>
                    </a:ext>
                  </a:extLst>
                </a:hlinkClick>
              </a:rPr>
              <a:t>Wikipedia page</a:t>
            </a:r>
            <a:endParaRPr lang="en-US" dirty="0">
              <a:solidFill>
                <a:schemeClr val="bg1"/>
              </a:solidFill>
            </a:endParaRPr>
          </a:p>
        </p:txBody>
      </p:sp>
      <p:sp>
        <p:nvSpPr>
          <p:cNvPr id="7" name="Rectangle: Rounded Corners 6">
            <a:extLst>
              <a:ext uri="{FF2B5EF4-FFF2-40B4-BE49-F238E27FC236}">
                <a16:creationId xmlns:a16="http://schemas.microsoft.com/office/drawing/2014/main" id="{B910B7F9-E355-B40A-9C29-62F311A202F8}"/>
              </a:ext>
            </a:extLst>
          </p:cNvPr>
          <p:cNvSpPr/>
          <p:nvPr/>
        </p:nvSpPr>
        <p:spPr>
          <a:xfrm>
            <a:off x="6526923" y="4414345"/>
            <a:ext cx="2396359" cy="1261241"/>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Historical Falcon 9 launches</a:t>
            </a:r>
          </a:p>
        </p:txBody>
      </p:sp>
      <p:cxnSp>
        <p:nvCxnSpPr>
          <p:cNvPr id="8" name="Straight Arrow Connector 7">
            <a:extLst>
              <a:ext uri="{FF2B5EF4-FFF2-40B4-BE49-F238E27FC236}">
                <a16:creationId xmlns:a16="http://schemas.microsoft.com/office/drawing/2014/main" id="{6FA6A8AC-49A2-18BA-3172-69734DE52E1B}"/>
              </a:ext>
            </a:extLst>
          </p:cNvPr>
          <p:cNvCxnSpPr>
            <a:stCxn id="5" idx="4"/>
          </p:cNvCxnSpPr>
          <p:nvPr/>
        </p:nvCxnSpPr>
        <p:spPr>
          <a:xfrm>
            <a:off x="7346731" y="2795752"/>
            <a:ext cx="10510" cy="16185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2BE147C2-756F-D698-DBDB-40DB0154BCB3}"/>
              </a:ext>
            </a:extLst>
          </p:cNvPr>
          <p:cNvCxnSpPr>
            <a:cxnSpLocks/>
            <a:stCxn id="5" idx="5"/>
          </p:cNvCxnSpPr>
          <p:nvPr/>
        </p:nvCxnSpPr>
        <p:spPr>
          <a:xfrm>
            <a:off x="8037901" y="2666459"/>
            <a:ext cx="44554" cy="17478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B8B4262A-6C38-83CD-7290-B1778D51BCE8}"/>
              </a:ext>
            </a:extLst>
          </p:cNvPr>
          <p:cNvCxnSpPr>
            <a:stCxn id="5" idx="3"/>
          </p:cNvCxnSpPr>
          <p:nvPr/>
        </p:nvCxnSpPr>
        <p:spPr>
          <a:xfrm>
            <a:off x="6655561" y="2666459"/>
            <a:ext cx="39529" cy="17478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4526DC96-070C-A155-3AEA-0FD86113624A}"/>
              </a:ext>
            </a:extLst>
          </p:cNvPr>
          <p:cNvSpPr txBox="1"/>
          <p:nvPr/>
        </p:nvSpPr>
        <p:spPr>
          <a:xfrm>
            <a:off x="6655561" y="3079531"/>
            <a:ext cx="1626037" cy="369332"/>
          </a:xfrm>
          <a:prstGeom prst="rect">
            <a:avLst/>
          </a:prstGeom>
          <a:noFill/>
        </p:spPr>
        <p:txBody>
          <a:bodyPr wrap="square" rtlCol="0">
            <a:spAutoFit/>
          </a:bodyPr>
          <a:lstStyle/>
          <a:p>
            <a:r>
              <a:rPr lang="en-US" dirty="0"/>
              <a:t>Web scrapping</a:t>
            </a: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173</TotalTime>
  <Words>2403</Words>
  <Application>Microsoft Office PowerPoint</Application>
  <PresentationFormat>Widescreen</PresentationFormat>
  <Paragraphs>259</Paragraphs>
  <Slides>47</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ADMIN</cp:lastModifiedBy>
  <cp:revision>265</cp:revision>
  <dcterms:created xsi:type="dcterms:W3CDTF">2021-04-29T18:58:34Z</dcterms:created>
  <dcterms:modified xsi:type="dcterms:W3CDTF">2022-09-19T04:33:25Z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